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ic A1 Medium" charset="1" panose="00000000000000000000"/>
      <p:regular r:id="rId10"/>
    </p:embeddedFont>
    <p:embeddedFont>
      <p:font typeface="Gothic A1 Medium Bold" charset="1" panose="00000000000000000000"/>
      <p:regular r:id="rId11"/>
    </p:embeddedFont>
    <p:embeddedFont>
      <p:font typeface="Jua" charset="1" panose="00000000000000000000"/>
      <p:regular r:id="rId12"/>
    </p:embeddedFont>
    <p:embeddedFont>
      <p:font typeface="Gothic A1 Bold" charset="1" panose="00000000000000000000"/>
      <p:regular r:id="rId13"/>
    </p:embeddedFont>
    <p:embeddedFont>
      <p:font typeface="Gothic A1 Bold Bold" charset="1" panose="00000000000000000000"/>
      <p:regular r:id="rId14"/>
    </p:embeddedFont>
    <p:embeddedFont>
      <p:font typeface="210 클레이토이" charset="1" panose="02020603020101020101"/>
      <p:regular r:id="rId15"/>
    </p:embeddedFont>
    <p:embeddedFont>
      <p:font typeface="210 오늘은 R" charset="1" panose="02020503020101020101"/>
      <p:regular r:id="rId16"/>
    </p:embeddedFont>
    <p:embeddedFont>
      <p:font typeface="210 오늘은 R Bold" charset="1" panose="02020503020101020101"/>
      <p:regular r:id="rId17"/>
    </p:embeddedFont>
    <p:embeddedFont>
      <p:font typeface="TDTD소년소녀" charset="1" panose="020005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5922" y="7374432"/>
            <a:ext cx="13738268" cy="2372868"/>
            <a:chOff x="0" y="0"/>
            <a:chExt cx="18317690" cy="31638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8317690" cy="1895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latin typeface="210 클레이토이"/>
                </a:rPr>
                <a:t>ADVEN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24685"/>
              <a:ext cx="1831769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EDECED"/>
                  </a:solidFill>
                  <a:latin typeface="210 오늘은 R"/>
                </a:rPr>
                <a:t>2조 - 나윤석, 최진규, 임시우, 박민현, 강현성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62060" y="4457700"/>
            <a:ext cx="691975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DECED"/>
                </a:solidFill>
                <a:latin typeface="TDTD소년소녀"/>
              </a:rPr>
              <a:t>LEVEL - 2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3238" y="3612831"/>
            <a:ext cx="6630719" cy="115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ea typeface="Jua"/>
              </a:rPr>
              <a:t>게임 방식 - 유사 게임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3238" y="5856819"/>
            <a:ext cx="6630719" cy="6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</a:p>
          <a:p>
            <a:pPr algn="l">
              <a:lnSpc>
                <a:spcPts val="1949"/>
              </a:lnSpc>
            </a:pPr>
            <a:r>
              <a:rPr lang="en-US" sz="3899">
                <a:solidFill>
                  <a:srgbClr val="EDECED"/>
                </a:solidFill>
                <a:ea typeface="Jua"/>
              </a:rPr>
              <a:t>이후 추가될 요소들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3238" y="1028700"/>
            <a:ext cx="66307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95C21D"/>
                </a:solidFill>
                <a:latin typeface="TDTD소년소녀"/>
              </a:rPr>
              <a:t>CHAPTER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7901540" y="-12228913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-1235111" y="2875405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640" y="1958870"/>
            <a:ext cx="10024088" cy="5898851"/>
          </a:xfrm>
          <a:custGeom>
            <a:avLst/>
            <a:gdLst/>
            <a:ahLst/>
            <a:cxnLst/>
            <a:rect r="r" b="b" t="t" l="l"/>
            <a:pathLst>
              <a:path h="5898851" w="10024088">
                <a:moveTo>
                  <a:pt x="0" y="0"/>
                </a:moveTo>
                <a:lnTo>
                  <a:pt x="10024088" y="0"/>
                </a:lnTo>
                <a:lnTo>
                  <a:pt x="10024088" y="5898851"/>
                </a:lnTo>
                <a:lnTo>
                  <a:pt x="0" y="5898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19357" y="5143500"/>
            <a:ext cx="8203761" cy="4625342"/>
          </a:xfrm>
          <a:custGeom>
            <a:avLst/>
            <a:gdLst/>
            <a:ahLst/>
            <a:cxnLst/>
            <a:rect r="r" b="b" t="t" l="l"/>
            <a:pathLst>
              <a:path h="4625342" w="8203761">
                <a:moveTo>
                  <a:pt x="0" y="0"/>
                </a:moveTo>
                <a:lnTo>
                  <a:pt x="8203761" y="0"/>
                </a:lnTo>
                <a:lnTo>
                  <a:pt x="8203761" y="4625342"/>
                </a:lnTo>
                <a:lnTo>
                  <a:pt x="0" y="462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318834" y="4729059"/>
            <a:ext cx="3711660" cy="1691640"/>
            <a:chOff x="0" y="0"/>
            <a:chExt cx="4948880" cy="22555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4948880" cy="73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DE59"/>
                  </a:solidFill>
                  <a:ea typeface="Jua"/>
                </a:rPr>
                <a:t>헬로 히어로-전투방식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5625"/>
              <a:ext cx="4948880" cy="1699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Jua"/>
                </a:rPr>
                <a:t>턴제 전투 방식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Jua"/>
                </a:rPr>
                <a:t>적과 아군이 턴을 공유하고</a:t>
              </a:r>
            </a:p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ea typeface="Jua"/>
                </a:rPr>
                <a:t>턴에 맞춰 스킬을 사용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3679" y="291499"/>
            <a:ext cx="1158051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유사 게임-게임 플레이 방식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7901540" y="-12228913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-1235111" y="2875405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9249" y="2319983"/>
            <a:ext cx="10839546" cy="5376759"/>
          </a:xfrm>
          <a:custGeom>
            <a:avLst/>
            <a:gdLst/>
            <a:ahLst/>
            <a:cxnLst/>
            <a:rect r="r" b="b" t="t" l="l"/>
            <a:pathLst>
              <a:path h="5376759" w="10839546">
                <a:moveTo>
                  <a:pt x="0" y="0"/>
                </a:moveTo>
                <a:lnTo>
                  <a:pt x="10839546" y="0"/>
                </a:lnTo>
                <a:lnTo>
                  <a:pt x="10839546" y="5376759"/>
                </a:lnTo>
                <a:lnTo>
                  <a:pt x="0" y="537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0675" y="5391150"/>
            <a:ext cx="7566178" cy="3777296"/>
          </a:xfrm>
          <a:custGeom>
            <a:avLst/>
            <a:gdLst/>
            <a:ahLst/>
            <a:cxnLst/>
            <a:rect r="r" b="b" t="t" l="l"/>
            <a:pathLst>
              <a:path h="3777296" w="7566178">
                <a:moveTo>
                  <a:pt x="0" y="0"/>
                </a:moveTo>
                <a:lnTo>
                  <a:pt x="7566178" y="0"/>
                </a:lnTo>
                <a:lnTo>
                  <a:pt x="7566178" y="3777296"/>
                </a:lnTo>
                <a:lnTo>
                  <a:pt x="0" y="3777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4851" y="5067300"/>
            <a:ext cx="371166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FFDE59"/>
                </a:solidFill>
                <a:ea typeface="Jua"/>
              </a:rPr>
              <a:t>세븐나이츠-전투방식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4851" y="5534025"/>
            <a:ext cx="3711660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ECED"/>
                </a:solidFill>
                <a:ea typeface="Jua"/>
              </a:rPr>
              <a:t>턴제 전투 방식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ECED"/>
                </a:solidFill>
                <a:ea typeface="Jua"/>
              </a:rPr>
              <a:t>적과 아군이 턴을 공유하고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DECED"/>
                </a:solidFill>
                <a:ea typeface="Jua"/>
              </a:rPr>
              <a:t>턴에 맞춰 스킬을 사용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679" y="291499"/>
            <a:ext cx="1158051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유사 게임-게임 플레이 방식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7901540" y="-12228913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-3494785" y="4537544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9739" y="3724137"/>
            <a:ext cx="3955064" cy="60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9"/>
              </a:lnSpc>
              <a:spcBef>
                <a:spcPct val="0"/>
              </a:spcBef>
            </a:pPr>
            <a:r>
              <a:rPr lang="en-US" sz="3516">
                <a:solidFill>
                  <a:srgbClr val="FFDE59"/>
                </a:solidFill>
                <a:ea typeface="Jua"/>
              </a:rPr>
              <a:t>근본 제작 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1612" y="5417297"/>
            <a:ext cx="3955064" cy="48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0"/>
              </a:lnSpc>
              <a:spcBef>
                <a:spcPct val="0"/>
              </a:spcBef>
            </a:pPr>
            <a:r>
              <a:rPr lang="en-US" sz="2557">
                <a:solidFill>
                  <a:srgbClr val="EDECED"/>
                </a:solidFill>
                <a:ea typeface="Jua"/>
              </a:rPr>
              <a:t>기본적으로 2D 그래픽으로 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3679" y="291499"/>
            <a:ext cx="1158051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유사 게임-차별성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1041" y="3724137"/>
            <a:ext cx="3955064" cy="60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9"/>
              </a:lnSpc>
              <a:spcBef>
                <a:spcPct val="0"/>
              </a:spcBef>
            </a:pPr>
            <a:r>
              <a:rPr lang="en-US" sz="3516">
                <a:solidFill>
                  <a:srgbClr val="FFDE59"/>
                </a:solidFill>
                <a:ea typeface="Jua"/>
              </a:rPr>
              <a:t>스킬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2913" y="5417297"/>
            <a:ext cx="3955064" cy="1826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EDECED"/>
                </a:solidFill>
                <a:ea typeface="Jua"/>
              </a:rPr>
              <a:t>캐릭터 별</a:t>
            </a:r>
          </a:p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EDECED"/>
                </a:solidFill>
                <a:ea typeface="Jua"/>
              </a:rPr>
              <a:t>스킬 개수 1개</a:t>
            </a:r>
          </a:p>
          <a:p>
            <a:pPr algn="ctr">
              <a:lnSpc>
                <a:spcPts val="3580"/>
              </a:lnSpc>
            </a:pPr>
          </a:p>
          <a:p>
            <a:pPr algn="ctr" marL="0" indent="0" lvl="0">
              <a:lnSpc>
                <a:spcPts val="3580"/>
              </a:lnSpc>
              <a:spcBef>
                <a:spcPct val="0"/>
              </a:spcBef>
            </a:pPr>
            <a:r>
              <a:rPr lang="en-US" sz="2557">
                <a:solidFill>
                  <a:srgbClr val="EDECED"/>
                </a:solidFill>
                <a:latin typeface="Jua"/>
              </a:rPr>
              <a:t>2~3가지 스킬중 1가지 장착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9452" y="3724137"/>
            <a:ext cx="3955064" cy="60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9"/>
              </a:lnSpc>
              <a:spcBef>
                <a:spcPct val="0"/>
              </a:spcBef>
            </a:pPr>
            <a:r>
              <a:rPr lang="en-US" sz="3516">
                <a:solidFill>
                  <a:srgbClr val="FFDE59"/>
                </a:solidFill>
                <a:ea typeface="Jua"/>
              </a:rPr>
              <a:t>전투방식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1325" y="5417297"/>
            <a:ext cx="3955064" cy="48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0"/>
              </a:lnSpc>
              <a:spcBef>
                <a:spcPct val="0"/>
              </a:spcBef>
            </a:pPr>
            <a:r>
              <a:rPr lang="en-US" sz="2557">
                <a:solidFill>
                  <a:srgbClr val="EDECED"/>
                </a:solidFill>
                <a:ea typeface="Jua"/>
              </a:rPr>
              <a:t>자동 전투 고정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6648754" y="-1699585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679" y="301024"/>
            <a:ext cx="823929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19"/>
              </a:lnSpc>
              <a:spcBef>
                <a:spcPct val="0"/>
              </a:spcBef>
            </a:pPr>
            <a:r>
              <a:rPr lang="en-US" sz="8099">
                <a:solidFill>
                  <a:srgbClr val="95C21D"/>
                </a:solidFill>
                <a:ea typeface="Jua"/>
              </a:rPr>
              <a:t>이후에 추가될 요소들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037" y="2204762"/>
            <a:ext cx="9268710" cy="110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4"/>
              </a:lnSpc>
            </a:pPr>
            <a:r>
              <a:rPr lang="en-US" sz="6303">
                <a:solidFill>
                  <a:srgbClr val="38B6FF"/>
                </a:solidFill>
                <a:ea typeface="Jua"/>
              </a:rPr>
              <a:t>스토리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6037" y="3222085"/>
            <a:ext cx="12914429" cy="51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917">
                <a:solidFill>
                  <a:srgbClr val="EDECED"/>
                </a:solidFill>
                <a:ea typeface="Jua"/>
              </a:rPr>
              <a:t>더욱 다양한 캐릭터, 튼튼한 스토리 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037" y="6777495"/>
            <a:ext cx="9268710" cy="110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4"/>
              </a:lnSpc>
            </a:pPr>
            <a:r>
              <a:rPr lang="en-US" sz="6303">
                <a:solidFill>
                  <a:srgbClr val="38B6FF"/>
                </a:solidFill>
                <a:ea typeface="Jua"/>
              </a:rPr>
              <a:t>스테이지 확장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037" y="7794818"/>
            <a:ext cx="12914429" cy="51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917">
                <a:solidFill>
                  <a:srgbClr val="EDECED"/>
                </a:solidFill>
                <a:ea typeface="Jua"/>
              </a:rPr>
              <a:t>최소 50스테이지까지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037" y="4493386"/>
            <a:ext cx="9268710" cy="110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4"/>
              </a:lnSpc>
            </a:pPr>
            <a:r>
              <a:rPr lang="en-US" sz="6303">
                <a:solidFill>
                  <a:srgbClr val="38B6FF"/>
                </a:solidFill>
                <a:ea typeface="Jua"/>
              </a:rPr>
              <a:t>애니메이션 / 스킬 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037" y="5510709"/>
            <a:ext cx="12914429" cy="51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917">
                <a:solidFill>
                  <a:srgbClr val="EDECED"/>
                </a:solidFill>
                <a:ea typeface="Jua"/>
              </a:rPr>
              <a:t>캐릭터 애니메이션 및 스킬 구현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5922" y="7374432"/>
            <a:ext cx="13738268" cy="2372868"/>
            <a:chOff x="0" y="0"/>
            <a:chExt cx="18317690" cy="31638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8317690" cy="1895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ea typeface="210 클레이토이"/>
                </a:rPr>
                <a:t>감사합니다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24685"/>
              <a:ext cx="1831769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4559855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62060" y="4457700"/>
            <a:ext cx="691975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EDECED"/>
                </a:solidFill>
                <a:latin typeface="TDTD소년소녀"/>
              </a:rPr>
              <a:t>LEVEL - 1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3238" y="1028700"/>
            <a:ext cx="663071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DE59"/>
                </a:solidFill>
                <a:latin typeface="TDTD소년소녀"/>
              </a:rPr>
              <a:t>CHAPTER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3238" y="2488012"/>
            <a:ext cx="6630719" cy="6464516"/>
            <a:chOff x="0" y="0"/>
            <a:chExt cx="8840958" cy="86193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0"/>
              <a:ext cx="8840958" cy="135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>
                  <a:solidFill>
                    <a:srgbClr val="EDECED"/>
                  </a:solidFill>
                  <a:ea typeface="Jua"/>
                </a:rPr>
                <a:t>팀원 소개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268070"/>
              <a:ext cx="8840958" cy="135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>
                  <a:solidFill>
                    <a:srgbClr val="EDECED"/>
                  </a:solidFill>
                  <a:ea typeface="Jua"/>
                </a:rPr>
                <a:t>핵심 매커니즘/재미 요소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48285"/>
              <a:ext cx="8840958" cy="135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>
                  <a:solidFill>
                    <a:srgbClr val="EDECED"/>
                  </a:solidFill>
                  <a:ea typeface="Jua"/>
                </a:rPr>
                <a:t>기획 의도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88393"/>
              <a:ext cx="8840958" cy="135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>
                  <a:solidFill>
                    <a:srgbClr val="EDECED"/>
                  </a:solidFill>
                  <a:ea typeface="Jua"/>
                </a:rPr>
                <a:t>장르 및 플랫폼 설명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308178"/>
              <a:ext cx="8840958" cy="135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>
                  <a:solidFill>
                    <a:srgbClr val="EDECED"/>
                  </a:solidFill>
                  <a:ea typeface="Jua"/>
                </a:rPr>
                <a:t>화면 구성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99012" y="7763827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5133975"/>
            <a:ext cx="16230600" cy="9525"/>
          </a:xfrm>
          <a:prstGeom prst="line">
            <a:avLst/>
          </a:prstGeom>
          <a:ln cap="rnd" w="9525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393625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55950" y="4986337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964429" y="4986337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00100"/>
            <a:ext cx="1623060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79"/>
              </a:lnSpc>
              <a:spcBef>
                <a:spcPct val="0"/>
              </a:spcBef>
            </a:pPr>
            <a:r>
              <a:rPr lang="en-US" sz="9899">
                <a:solidFill>
                  <a:srgbClr val="95C21D"/>
                </a:solidFill>
                <a:ea typeface="Jua"/>
              </a:rPr>
              <a:t>팀원 소개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00150" y="5295900"/>
            <a:ext cx="3517325" cy="3996690"/>
            <a:chOff x="0" y="0"/>
            <a:chExt cx="4689766" cy="5328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46897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ea typeface="Gothic A1 Medium"/>
                </a:rPr>
                <a:t>나윤석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93825"/>
              <a:ext cx="4689766" cy="393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기획 총괄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그래픽 총괄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전체 플랜 담당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스테이지 구상(배경 아트)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서브 PRG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latin typeface="Gothic A1 Bold"/>
                </a:rPr>
                <a:t>UI 구상/제작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Gothic A1 Bold"/>
                </a:rPr>
                <a:t>PPT 제작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17475" y="5291138"/>
            <a:ext cx="3364925" cy="1901190"/>
            <a:chOff x="0" y="0"/>
            <a:chExt cx="4486566" cy="25349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ea typeface="Gothic A1 Medium"/>
                </a:rPr>
                <a:t>임시우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93825"/>
              <a:ext cx="4486566" cy="1141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아트(적 캐릭터)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아이디어 제공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88279" y="5261134"/>
            <a:ext cx="3364925" cy="1901190"/>
            <a:chOff x="0" y="0"/>
            <a:chExt cx="4486566" cy="25349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ea typeface="Gothic A1 Medium"/>
                </a:rPr>
                <a:t>박민현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393825"/>
              <a:ext cx="4486566" cy="1141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latin typeface="Gothic A1 Bold"/>
                </a:rPr>
                <a:t>UI 구상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아이디어 제공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79800" y="5310187"/>
            <a:ext cx="3364925" cy="2320290"/>
            <a:chOff x="0" y="0"/>
            <a:chExt cx="4486566" cy="30937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ea typeface="Gothic A1 Medium"/>
                </a:rPr>
                <a:t>최진규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393825"/>
              <a:ext cx="4486566" cy="1699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스토리 작성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캐릭터 대사 작성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테마 구성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174354" y="4967288"/>
            <a:ext cx="323850" cy="323850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6935450" y="4976812"/>
            <a:ext cx="323850" cy="323850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498204" y="5261134"/>
            <a:ext cx="3364925" cy="1901190"/>
            <a:chOff x="0" y="0"/>
            <a:chExt cx="4486566" cy="2534920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4486566" cy="650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ea typeface="Gothic A1 Medium"/>
                </a:rPr>
                <a:t>강현성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393825"/>
              <a:ext cx="4486566" cy="1141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초반 기획</a:t>
              </a:r>
            </a:p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ea typeface="Gothic A1 Bold"/>
                </a:rPr>
                <a:t>발표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6322014">
            <a:off x="10099479" y="-7796632"/>
            <a:ext cx="11697255" cy="11083150"/>
          </a:xfrm>
          <a:custGeom>
            <a:avLst/>
            <a:gdLst/>
            <a:ahLst/>
            <a:cxnLst/>
            <a:rect r="r" b="b" t="t" l="l"/>
            <a:pathLst>
              <a:path h="11083150" w="11697255">
                <a:moveTo>
                  <a:pt x="0" y="0"/>
                </a:moveTo>
                <a:lnTo>
                  <a:pt x="11697255" y="0"/>
                </a:lnTo>
                <a:lnTo>
                  <a:pt x="11697255" y="11083150"/>
                </a:lnTo>
                <a:lnTo>
                  <a:pt x="0" y="11083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22014">
            <a:off x="11589302" y="-6549032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926657" y="1185770"/>
            <a:ext cx="3931562" cy="7989917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9459" t="0" r="-1945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881103" y="673407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5271" y="5085478"/>
            <a:ext cx="8951471" cy="19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EDECED"/>
                </a:solidFill>
                <a:latin typeface="Jua"/>
              </a:rPr>
              <a:t>-가볍고 간단한 게임 방식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EDECED"/>
                </a:solidFill>
                <a:latin typeface="Jua"/>
              </a:rPr>
              <a:t>-공간의 제약이 적어 수집형 RPG의 요소를 살릴 수 있음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EDECED"/>
                </a:solidFill>
                <a:latin typeface="Jua"/>
              </a:rPr>
              <a:t>-게임의 특성 상 개발 기간이 PC보다 짧을 것이라 생각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4773" y="3174263"/>
            <a:ext cx="626149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99"/>
              </a:lnSpc>
              <a:spcBef>
                <a:spcPct val="0"/>
              </a:spcBef>
            </a:pPr>
            <a:r>
              <a:rPr lang="en-US" sz="10499">
                <a:solidFill>
                  <a:srgbClr val="95C21D"/>
                </a:solidFill>
                <a:ea typeface="Jua"/>
              </a:rPr>
              <a:t>게임 방식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322014">
            <a:off x="-6725550" y="-7071461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3" y="0"/>
                </a:lnTo>
                <a:lnTo>
                  <a:pt x="10329583" y="9787280"/>
                </a:lnTo>
                <a:lnTo>
                  <a:pt x="0" y="978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679" y="291499"/>
            <a:ext cx="626149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기획 의도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74631" y="3917880"/>
            <a:ext cx="71978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5271FF"/>
                </a:solidFill>
                <a:ea typeface="Jua"/>
              </a:rPr>
              <a:t>턴제 전투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3679" y="1799954"/>
            <a:ext cx="626149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799">
                <a:solidFill>
                  <a:srgbClr val="EDECED"/>
                </a:solidFill>
                <a:ea typeface="Jua"/>
              </a:rPr>
              <a:t>키워드형 정리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70185" y="4565580"/>
            <a:ext cx="10671172" cy="139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6"/>
              </a:lnSpc>
              <a:spcBef>
                <a:spcPct val="0"/>
              </a:spcBef>
            </a:pPr>
            <a:r>
              <a:rPr lang="en-US" sz="8005">
                <a:solidFill>
                  <a:srgbClr val="95C21D"/>
                </a:solidFill>
                <a:latin typeface="Jua"/>
              </a:rPr>
              <a:t>RPG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2055" y="4810996"/>
            <a:ext cx="2531887" cy="114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91"/>
              </a:lnSpc>
              <a:spcBef>
                <a:spcPct val="0"/>
              </a:spcBef>
            </a:pPr>
            <a:r>
              <a:rPr lang="en-US" sz="6576">
                <a:solidFill>
                  <a:srgbClr val="CB6CE6"/>
                </a:solidFill>
                <a:ea typeface="Jua"/>
              </a:rPr>
              <a:t>수집형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0042865" y="4931204"/>
            <a:ext cx="6421840" cy="84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81"/>
              </a:lnSpc>
              <a:spcBef>
                <a:spcPct val="0"/>
              </a:spcBef>
            </a:pPr>
            <a:r>
              <a:rPr lang="en-US" sz="4817">
                <a:solidFill>
                  <a:srgbClr val="FFDE59"/>
                </a:solidFill>
                <a:ea typeface="Jua"/>
              </a:rPr>
              <a:t>다양한 스테이지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8593523" y="8331467"/>
            <a:ext cx="5791137" cy="77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13"/>
              </a:lnSpc>
              <a:spcBef>
                <a:spcPct val="0"/>
              </a:spcBef>
            </a:pPr>
            <a:r>
              <a:rPr lang="en-US" sz="4344">
                <a:solidFill>
                  <a:srgbClr val="00BF63"/>
                </a:solidFill>
                <a:ea typeface="Jua"/>
              </a:rPr>
              <a:t>어드벤처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7084526" y="7988272"/>
            <a:ext cx="71978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8C52FF"/>
                </a:solidFill>
                <a:ea typeface="Jua"/>
              </a:rPr>
              <a:t>판타지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1473" y="6149948"/>
            <a:ext cx="9006699" cy="118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08"/>
              </a:lnSpc>
              <a:spcBef>
                <a:spcPct val="0"/>
              </a:spcBef>
            </a:pPr>
            <a:r>
              <a:rPr lang="en-US" sz="6757">
                <a:solidFill>
                  <a:srgbClr val="38B6FF"/>
                </a:solidFill>
                <a:ea typeface="Jua"/>
              </a:rPr>
              <a:t>반 중세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241305"/>
            <a:ext cx="719781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545454"/>
                </a:solidFill>
                <a:ea typeface="Jua"/>
              </a:rPr>
              <a:t>탄탄한 스토리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78514" y="3731415"/>
            <a:ext cx="4407521" cy="127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06"/>
              </a:lnSpc>
              <a:spcBef>
                <a:spcPct val="0"/>
              </a:spcBef>
            </a:pPr>
            <a:r>
              <a:rPr lang="en-US" sz="7255">
                <a:solidFill>
                  <a:srgbClr val="FF914D"/>
                </a:solidFill>
                <a:ea typeface="Jua"/>
              </a:rPr>
              <a:t>간단한 전투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28148" y="5717805"/>
            <a:ext cx="5844675" cy="769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1"/>
              </a:lnSpc>
              <a:spcBef>
                <a:spcPct val="0"/>
              </a:spcBef>
            </a:pPr>
            <a:r>
              <a:rPr lang="en-US" sz="4384">
                <a:solidFill>
                  <a:srgbClr val="5CE1E6"/>
                </a:solidFill>
                <a:ea typeface="Jua"/>
              </a:rPr>
              <a:t>자동 전투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679" y="291499"/>
            <a:ext cx="626149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기획 의도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1189" y="1538435"/>
            <a:ext cx="626149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5799">
                <a:solidFill>
                  <a:srgbClr val="EDECED"/>
                </a:solidFill>
                <a:ea typeface="Jua"/>
              </a:rPr>
              <a:t>제목 의미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99601" y="2993211"/>
            <a:ext cx="891142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959"/>
              </a:lnSpc>
              <a:spcBef>
                <a:spcPct val="0"/>
              </a:spcBef>
            </a:pPr>
            <a:r>
              <a:rPr lang="en-US" sz="10799">
                <a:solidFill>
                  <a:srgbClr val="38B6FF"/>
                </a:solidFill>
                <a:latin typeface="Jua"/>
              </a:rPr>
              <a:t>ADVEN(TURE)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9601" y="4956846"/>
            <a:ext cx="9158315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EDECED"/>
                </a:solidFill>
                <a:ea typeface="Jua"/>
              </a:rPr>
              <a:t>게임 제목은 </a:t>
            </a:r>
            <a:r>
              <a:rPr lang="en-US" sz="2600">
                <a:solidFill>
                  <a:srgbClr val="38B6FF"/>
                </a:solidFill>
                <a:latin typeface="Jua"/>
              </a:rPr>
              <a:t>ADVEN</a:t>
            </a:r>
            <a:r>
              <a:rPr lang="en-US" sz="2600">
                <a:solidFill>
                  <a:srgbClr val="EDECED"/>
                </a:solidFill>
                <a:ea typeface="Jua"/>
              </a:rPr>
              <a:t>으로, 개척되지 않은 곳에 발을 들인 플레이어의 모험을 나타내는 단어 </a:t>
            </a:r>
            <a:r>
              <a:rPr lang="en-US" sz="2600">
                <a:solidFill>
                  <a:srgbClr val="38B6FF"/>
                </a:solidFill>
                <a:latin typeface="Jua"/>
              </a:rPr>
              <a:t>“ADVENTURE”</a:t>
            </a:r>
            <a:r>
              <a:rPr lang="en-US" sz="2600">
                <a:solidFill>
                  <a:srgbClr val="EDECED"/>
                </a:solidFill>
                <a:latin typeface="Jua"/>
              </a:rPr>
              <a:t> 에서 </a:t>
            </a:r>
            <a:r>
              <a:rPr lang="en-US" sz="2600">
                <a:solidFill>
                  <a:srgbClr val="95C21D"/>
                </a:solidFill>
                <a:latin typeface="Jua"/>
              </a:rPr>
              <a:t>‘태어날 때부터 타고나는’</a:t>
            </a:r>
            <a:r>
              <a:rPr lang="en-US" sz="2600">
                <a:solidFill>
                  <a:srgbClr val="EDECED"/>
                </a:solidFill>
                <a:ea typeface="Jua"/>
              </a:rPr>
              <a:t>을 의미하는 –URE의 변형사 TURE을 뺀 제목이다. 비록 타 게임들에 비해 다소 복잡하지만, </a:t>
            </a:r>
            <a:r>
              <a:rPr lang="en-US" sz="2600">
                <a:solidFill>
                  <a:srgbClr val="FF5757"/>
                </a:solidFill>
                <a:ea typeface="Jua"/>
              </a:rPr>
              <a:t>모험심은 태어날 때부터 타고나는 것이 아님을 강조하는 제목</a:t>
            </a:r>
            <a:r>
              <a:rPr lang="en-US" sz="2600">
                <a:solidFill>
                  <a:srgbClr val="EDECED"/>
                </a:solidFill>
                <a:latin typeface="Jua"/>
              </a:rPr>
              <a:t>.</a:t>
            </a:r>
          </a:p>
          <a:p>
            <a:pPr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8411438" y="6151465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679" y="291499"/>
            <a:ext cx="626149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95C21D"/>
                </a:solidFill>
                <a:ea typeface="Jua"/>
              </a:rPr>
              <a:t>기획 의도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54226" y="3181350"/>
            <a:ext cx="14705074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>
                <a:solidFill>
                  <a:srgbClr val="EDECED"/>
                </a:solidFill>
                <a:latin typeface="Jua"/>
              </a:rPr>
              <a:t>-</a:t>
            </a:r>
            <a:r>
              <a:rPr lang="en-US" sz="4100">
                <a:solidFill>
                  <a:srgbClr val="FFDE59"/>
                </a:solidFill>
                <a:ea typeface="Jua"/>
              </a:rPr>
              <a:t>세븐나이츠</a:t>
            </a:r>
            <a:r>
              <a:rPr lang="en-US" sz="4100">
                <a:solidFill>
                  <a:srgbClr val="EDECED"/>
                </a:solidFill>
                <a:latin typeface="Jua"/>
              </a:rPr>
              <a:t>, </a:t>
            </a:r>
            <a:r>
              <a:rPr lang="en-US" sz="4100">
                <a:solidFill>
                  <a:srgbClr val="38B6FF"/>
                </a:solidFill>
                <a:ea typeface="Jua"/>
              </a:rPr>
              <a:t>헬로히어로</a:t>
            </a:r>
            <a:r>
              <a:rPr lang="en-US" sz="4100">
                <a:solidFill>
                  <a:srgbClr val="EDECED"/>
                </a:solidFill>
                <a:ea typeface="Jua"/>
              </a:rPr>
              <a:t>와 같은 </a:t>
            </a:r>
            <a:r>
              <a:rPr lang="en-US" sz="4100">
                <a:solidFill>
                  <a:srgbClr val="FF5757"/>
                </a:solidFill>
                <a:ea typeface="Jua"/>
              </a:rPr>
              <a:t>턴제RPG</a:t>
            </a:r>
            <a:r>
              <a:rPr lang="en-US" sz="4100">
                <a:solidFill>
                  <a:srgbClr val="EDECED"/>
                </a:solidFill>
                <a:ea typeface="Jua"/>
              </a:rPr>
              <a:t>를 제작</a:t>
            </a:r>
          </a:p>
          <a:p>
            <a:pPr>
              <a:lnSpc>
                <a:spcPts val="4920"/>
              </a:lnSpc>
            </a:pPr>
          </a:p>
          <a:p>
            <a:pPr>
              <a:lnSpc>
                <a:spcPts val="4920"/>
              </a:lnSpc>
            </a:pPr>
            <a:r>
              <a:rPr lang="en-US" sz="4100">
                <a:solidFill>
                  <a:srgbClr val="EDECED"/>
                </a:solidFill>
                <a:latin typeface="Jua"/>
              </a:rPr>
              <a:t>-</a:t>
            </a:r>
            <a:r>
              <a:rPr lang="en-US" sz="4100">
                <a:solidFill>
                  <a:srgbClr val="FF5757"/>
                </a:solidFill>
                <a:latin typeface="Jua"/>
              </a:rPr>
              <a:t>10대~30대 사이의 넓은 연령층</a:t>
            </a:r>
            <a:r>
              <a:rPr lang="en-US" sz="4100">
                <a:solidFill>
                  <a:srgbClr val="EDECED"/>
                </a:solidFill>
                <a:ea typeface="Jua"/>
              </a:rPr>
              <a:t>이 즐길 수 있는 RPG 게임 제작</a:t>
            </a:r>
          </a:p>
          <a:p>
            <a:pPr>
              <a:lnSpc>
                <a:spcPts val="4920"/>
              </a:lnSpc>
            </a:pPr>
          </a:p>
          <a:p>
            <a:pPr>
              <a:lnSpc>
                <a:spcPts val="4920"/>
              </a:lnSpc>
            </a:pPr>
            <a:r>
              <a:rPr lang="en-US" sz="4100">
                <a:solidFill>
                  <a:srgbClr val="EDECED"/>
                </a:solidFill>
                <a:latin typeface="Jua"/>
              </a:rPr>
              <a:t>-</a:t>
            </a:r>
            <a:r>
              <a:rPr lang="en-US" sz="4100">
                <a:solidFill>
                  <a:srgbClr val="FF5757"/>
                </a:solidFill>
                <a:ea typeface="Jua"/>
              </a:rPr>
              <a:t>시간과 공간의 제약이 비교적 적은 모바일 게임의 특성</a:t>
            </a:r>
            <a:r>
              <a:rPr lang="en-US" sz="4100">
                <a:solidFill>
                  <a:srgbClr val="EDECED"/>
                </a:solidFill>
                <a:ea typeface="Jua"/>
              </a:rPr>
              <a:t>을 살려</a:t>
            </a:r>
          </a:p>
          <a:p>
            <a:pPr marL="0" indent="0" lvl="0">
              <a:lnSpc>
                <a:spcPts val="4920"/>
              </a:lnSpc>
              <a:spcBef>
                <a:spcPct val="0"/>
              </a:spcBef>
            </a:pPr>
            <a:r>
              <a:rPr lang="en-US" sz="4100">
                <a:solidFill>
                  <a:srgbClr val="EDECED"/>
                </a:solidFill>
                <a:latin typeface="Jua"/>
              </a:rPr>
              <a:t>  접근하기 쉬운 게임 제작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7400509">
            <a:off x="7771783" y="-11286038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00513">
            <a:off x="-8650258" y="5407884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5285733" y="-4688269"/>
            <a:ext cx="7249373" cy="6868781"/>
          </a:xfrm>
          <a:custGeom>
            <a:avLst/>
            <a:gdLst/>
            <a:ahLst/>
            <a:cxnLst/>
            <a:rect r="r" b="b" t="t" l="l"/>
            <a:pathLst>
              <a:path h="6868781" w="7249373">
                <a:moveTo>
                  <a:pt x="0" y="0"/>
                </a:moveTo>
                <a:lnTo>
                  <a:pt x="7249373" y="0"/>
                </a:lnTo>
                <a:lnTo>
                  <a:pt x="7249373" y="6868782"/>
                </a:lnTo>
                <a:lnTo>
                  <a:pt x="0" y="686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07418">
            <a:off x="-2621446" y="161612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965" y="2026686"/>
            <a:ext cx="7959499" cy="4477218"/>
          </a:xfrm>
          <a:custGeom>
            <a:avLst/>
            <a:gdLst/>
            <a:ahLst/>
            <a:cxnLst/>
            <a:rect r="r" b="b" t="t" l="l"/>
            <a:pathLst>
              <a:path h="4477218" w="7959499">
                <a:moveTo>
                  <a:pt x="0" y="0"/>
                </a:moveTo>
                <a:lnTo>
                  <a:pt x="7959500" y="0"/>
                </a:lnTo>
                <a:lnTo>
                  <a:pt x="7959500" y="4477218"/>
                </a:lnTo>
                <a:lnTo>
                  <a:pt x="0" y="447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45530" y="5539664"/>
            <a:ext cx="7457026" cy="4194577"/>
          </a:xfrm>
          <a:custGeom>
            <a:avLst/>
            <a:gdLst/>
            <a:ahLst/>
            <a:cxnLst/>
            <a:rect r="r" b="b" t="t" l="l"/>
            <a:pathLst>
              <a:path h="4194577" w="7457026">
                <a:moveTo>
                  <a:pt x="0" y="0"/>
                </a:moveTo>
                <a:lnTo>
                  <a:pt x="7457025" y="0"/>
                </a:lnTo>
                <a:lnTo>
                  <a:pt x="7457025" y="4194577"/>
                </a:lnTo>
                <a:lnTo>
                  <a:pt x="0" y="4194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9116" y="104775"/>
            <a:ext cx="11462606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59"/>
              </a:lnSpc>
              <a:spcBef>
                <a:spcPct val="0"/>
              </a:spcBef>
            </a:pPr>
            <a:r>
              <a:rPr lang="en-US" sz="9299">
                <a:solidFill>
                  <a:srgbClr val="95C21D"/>
                </a:solidFill>
                <a:ea typeface="Jua"/>
              </a:rPr>
              <a:t>화면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6465" y="3020088"/>
            <a:ext cx="908994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CB6CE6"/>
                </a:solidFill>
                <a:ea typeface="Jua"/>
              </a:rPr>
              <a:t>트리형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4645" y="4271515"/>
            <a:ext cx="1516176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0"/>
              </a:lnSpc>
            </a:pPr>
            <a:r>
              <a:rPr lang="en-US" sz="3425">
                <a:solidFill>
                  <a:srgbClr val="EDECED"/>
                </a:solidFill>
                <a:ea typeface="Jua"/>
              </a:rPr>
              <a:t>한번 클릭하면 아래쪽으로 선택지가 나오는 구조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4777" y="7649471"/>
            <a:ext cx="908994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CB6CE6"/>
                </a:solidFill>
                <a:ea typeface="Jua"/>
              </a:rPr>
              <a:t>스테이지 선택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4777" y="8859146"/>
            <a:ext cx="1516176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0"/>
              </a:lnSpc>
            </a:pPr>
            <a:r>
              <a:rPr lang="en-US" sz="3425">
                <a:solidFill>
                  <a:srgbClr val="EDECED"/>
                </a:solidFill>
                <a:ea typeface="Jua"/>
              </a:rPr>
              <a:t>드래그 하여 스테이지 선택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5285733" y="-4688269"/>
            <a:ext cx="7249373" cy="6868781"/>
          </a:xfrm>
          <a:custGeom>
            <a:avLst/>
            <a:gdLst/>
            <a:ahLst/>
            <a:cxnLst/>
            <a:rect r="r" b="b" t="t" l="l"/>
            <a:pathLst>
              <a:path h="6868781" w="7249373">
                <a:moveTo>
                  <a:pt x="0" y="0"/>
                </a:moveTo>
                <a:lnTo>
                  <a:pt x="7249373" y="0"/>
                </a:lnTo>
                <a:lnTo>
                  <a:pt x="7249373" y="6868782"/>
                </a:lnTo>
                <a:lnTo>
                  <a:pt x="0" y="686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07418">
            <a:off x="-2621446" y="161612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75363">
            <a:off x="8254806" y="6095721"/>
            <a:ext cx="3981446" cy="3487879"/>
          </a:xfrm>
          <a:custGeom>
            <a:avLst/>
            <a:gdLst/>
            <a:ahLst/>
            <a:cxnLst/>
            <a:rect r="r" b="b" t="t" l="l"/>
            <a:pathLst>
              <a:path h="3487879" w="3981446">
                <a:moveTo>
                  <a:pt x="0" y="0"/>
                </a:moveTo>
                <a:lnTo>
                  <a:pt x="3981447" y="0"/>
                </a:lnTo>
                <a:lnTo>
                  <a:pt x="3981447" y="3487878"/>
                </a:lnTo>
                <a:lnTo>
                  <a:pt x="0" y="348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03899">
            <a:off x="12118505" y="7827039"/>
            <a:ext cx="2905989" cy="1738572"/>
          </a:xfrm>
          <a:custGeom>
            <a:avLst/>
            <a:gdLst/>
            <a:ahLst/>
            <a:cxnLst/>
            <a:rect r="r" b="b" t="t" l="l"/>
            <a:pathLst>
              <a:path h="1738572" w="2905989">
                <a:moveTo>
                  <a:pt x="0" y="0"/>
                </a:moveTo>
                <a:lnTo>
                  <a:pt x="2905989" y="0"/>
                </a:lnTo>
                <a:lnTo>
                  <a:pt x="2905989" y="1738572"/>
                </a:lnTo>
                <a:lnTo>
                  <a:pt x="0" y="173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0229" y="1733550"/>
            <a:ext cx="9019498" cy="4932808"/>
          </a:xfrm>
          <a:custGeom>
            <a:avLst/>
            <a:gdLst/>
            <a:ahLst/>
            <a:cxnLst/>
            <a:rect r="r" b="b" t="t" l="l"/>
            <a:pathLst>
              <a:path h="4932808" w="9019498">
                <a:moveTo>
                  <a:pt x="0" y="0"/>
                </a:moveTo>
                <a:lnTo>
                  <a:pt x="9019498" y="0"/>
                </a:lnTo>
                <a:lnTo>
                  <a:pt x="9019498" y="4932808"/>
                </a:lnTo>
                <a:lnTo>
                  <a:pt x="0" y="4932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36465" y="2672446"/>
            <a:ext cx="908994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CB6CE6"/>
                </a:solidFill>
                <a:ea typeface="Jua"/>
              </a:rPr>
              <a:t>턴제 자동 전투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4645" y="4008850"/>
            <a:ext cx="1516176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0"/>
              </a:lnSpc>
            </a:pPr>
            <a:r>
              <a:rPr lang="en-US" sz="3425">
                <a:solidFill>
                  <a:srgbClr val="EDECED"/>
                </a:solidFill>
                <a:latin typeface="Jua"/>
              </a:rPr>
              <a:t>  턴제 전투 기반으로 스테이지에서 이뤄지는 전투를 자동으로 진행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200" y="7962900"/>
            <a:ext cx="1088162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8B6FF"/>
                </a:solidFill>
                <a:ea typeface="Jua"/>
              </a:rPr>
              <a:t>수집형 요소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200" y="9232634"/>
            <a:ext cx="1516176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0"/>
              </a:lnSpc>
            </a:pPr>
            <a:r>
              <a:rPr lang="en-US" sz="3425">
                <a:solidFill>
                  <a:srgbClr val="EDECED"/>
                </a:solidFill>
                <a:ea typeface="Jua"/>
              </a:rPr>
              <a:t>다양한 형태를 지닌 캐릭터와 무기 수집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9116" y="104775"/>
            <a:ext cx="11462606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159"/>
              </a:lnSpc>
              <a:spcBef>
                <a:spcPct val="0"/>
              </a:spcBef>
            </a:pPr>
            <a:r>
              <a:rPr lang="en-US" sz="9299">
                <a:solidFill>
                  <a:srgbClr val="95C21D"/>
                </a:solidFill>
                <a:ea typeface="Jua"/>
              </a:rPr>
              <a:t>핵심 메커니즘&amp;재미 요소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DAFlc_fpRCg</dc:identifier>
  <dcterms:modified xsi:type="dcterms:W3CDTF">2011-08-01T06:04:30Z</dcterms:modified>
  <cp:revision>1</cp:revision>
  <dc:title>Adven_윤석이형PPT</dc:title>
</cp:coreProperties>
</file>